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3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60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56DD5-F676-4BD5-82C2-9FCDE45EFE44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5FCF5-B2F2-4444-9CA9-FD8153217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8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 lines….</a:t>
            </a:r>
            <a:r>
              <a:rPr lang="lt-LT" dirty="0"/>
              <a:t>rodo drėgnus plaučius arba nenormalų susikaupimą </a:t>
            </a:r>
            <a:r>
              <a:rPr lang="lt-LT" dirty="0" err="1"/>
              <a:t>ekstravaskulinio</a:t>
            </a:r>
            <a:r>
              <a:rPr lang="lt-LT" dirty="0"/>
              <a:t> vandens plaučiuose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755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Zinomea</a:t>
            </a:r>
            <a:r>
              <a:rPr lang="en-GB" dirty="0" smtClean="0"/>
              <a:t> </a:t>
            </a:r>
            <a:r>
              <a:rPr lang="en-GB" dirty="0" err="1" smtClean="0"/>
              <a:t>reikia</a:t>
            </a:r>
            <a:r>
              <a:rPr lang="en-GB" dirty="0" smtClean="0"/>
              <a:t> </a:t>
            </a:r>
            <a:r>
              <a:rPr lang="en-GB" dirty="0" err="1" smtClean="0"/>
              <a:t>nepamirsti</a:t>
            </a:r>
            <a:r>
              <a:rPr lang="en-GB" dirty="0" smtClean="0"/>
              <a:t> </a:t>
            </a:r>
            <a:r>
              <a:rPr lang="en-GB" dirty="0" err="1" smtClean="0"/>
              <a:t>ir</a:t>
            </a:r>
            <a:r>
              <a:rPr lang="en-GB" dirty="0" smtClean="0"/>
              <a:t> </a:t>
            </a:r>
            <a:r>
              <a:rPr lang="en-GB" dirty="0" err="1" smtClean="0"/>
              <a:t>kitu</a:t>
            </a:r>
            <a:r>
              <a:rPr lang="en-GB" dirty="0" smtClean="0"/>
              <a:t> </a:t>
            </a:r>
            <a:r>
              <a:rPr lang="en-GB" dirty="0" err="1" smtClean="0"/>
              <a:t>parametru</a:t>
            </a:r>
            <a:r>
              <a:rPr lang="en-GB" dirty="0" smtClean="0"/>
              <a:t>: </a:t>
            </a:r>
            <a:r>
              <a:rPr lang="en-GB" dirty="0" err="1" smtClean="0"/>
              <a:t>pvz</a:t>
            </a:r>
            <a:r>
              <a:rPr lang="en-GB" dirty="0" smtClean="0"/>
              <a:t>. DS </a:t>
            </a:r>
            <a:r>
              <a:rPr lang="en-GB" dirty="0" err="1" smtClean="0"/>
              <a:t>funkcijos</a:t>
            </a:r>
            <a:r>
              <a:rPr lang="en-GB" dirty="0" smtClean="0"/>
              <a:t> </a:t>
            </a:r>
            <a:r>
              <a:rPr lang="en-GB" dirty="0" err="1" smtClean="0"/>
              <a:t>pacientams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koreguota</a:t>
            </a:r>
            <a:r>
              <a:rPr lang="en-GB" dirty="0" smtClean="0"/>
              <a:t> </a:t>
            </a:r>
            <a:r>
              <a:rPr lang="en-GB" dirty="0" err="1" smtClean="0"/>
              <a:t>Falo</a:t>
            </a:r>
            <a:r>
              <a:rPr lang="en-GB" dirty="0" smtClean="0"/>
              <a:t> tetrad,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hemodinaminiu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parametru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voztuviniu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sirdies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ydu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atveju</a:t>
            </a:r>
            <a:r>
              <a:rPr lang="en-GB" baseline="0" dirty="0" smtClean="0"/>
              <a:t>; </a:t>
            </a:r>
            <a:r>
              <a:rPr lang="en-GB" baseline="0" dirty="0" err="1" smtClean="0"/>
              <a:t>intraventrikuliniu</a:t>
            </a:r>
            <a:r>
              <a:rPr lang="en-GB" baseline="0" dirty="0" smtClean="0"/>
              <a:t> gradient HKMP </a:t>
            </a:r>
            <a:r>
              <a:rPr lang="en-GB" baseline="0" dirty="0" err="1" smtClean="0"/>
              <a:t>atveju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362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Kai norime gauti ne tik hemodinaminę</a:t>
            </a:r>
            <a:r>
              <a:rPr lang="lt-LT" baseline="0" dirty="0"/>
              <a:t> bet ir funkcinę informaciją ŠN atveju (ŠN su IIFŠN), vožtuvų ligų atveju, esant plautinei hipertenzijai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01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err="1"/>
              <a:t>mikroburbuliukai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145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Suabejojo</a:t>
            </a:r>
            <a:r>
              <a:rPr lang="lt-LT" baseline="0" dirty="0"/>
              <a:t> tuo teiginiu, kad jei dvieju segmentu nematome reikia naudoti tik tuomet kontrastine medžiaga; jis pateike pavyzdį kaip echopozytiviam pacientui atlikus kontrastine echokardiografija buvo pamatytas nedidelis prisieninis trombas virsunes projekcijoje.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44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 </a:t>
            </a:r>
            <a:r>
              <a:rPr lang="en-US" dirty="0" err="1"/>
              <a:t>tik</a:t>
            </a:r>
            <a:r>
              <a:rPr lang="en-US" dirty="0"/>
              <a:t> 3D</a:t>
            </a:r>
            <a:r>
              <a:rPr lang="en-US" baseline="0" dirty="0"/>
              <a:t> </a:t>
            </a:r>
            <a:r>
              <a:rPr lang="en-US" baseline="0" dirty="0" err="1"/>
              <a:t>printingas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136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Susitiksim</a:t>
            </a:r>
            <a:r>
              <a:rPr lang="en-US" dirty="0"/>
              <a:t> </a:t>
            </a:r>
            <a:r>
              <a:rPr lang="en-US" dirty="0" err="1"/>
              <a:t>Vienoje</a:t>
            </a:r>
            <a:r>
              <a:rPr lang="en-US" dirty="0"/>
              <a:t>; </a:t>
            </a:r>
            <a:r>
              <a:rPr lang="lt-LT" dirty="0"/>
              <a:t>Nuo</a:t>
            </a:r>
            <a:r>
              <a:rPr lang="lt-LT" baseline="0" dirty="0"/>
              <a:t> </a:t>
            </a:r>
            <a:r>
              <a:rPr lang="en-US" baseline="0" dirty="0"/>
              <a:t>2020 </a:t>
            </a:r>
            <a:r>
              <a:rPr lang="en-US" baseline="0" dirty="0" err="1"/>
              <a:t>planuojama</a:t>
            </a:r>
            <a:r>
              <a:rPr lang="en-US" baseline="0" dirty="0"/>
              <a:t> </a:t>
            </a:r>
            <a:r>
              <a:rPr lang="en-US" baseline="0" dirty="0" err="1"/>
              <a:t>nebetureti</a:t>
            </a:r>
            <a:r>
              <a:rPr lang="en-US" baseline="0" dirty="0"/>
              <a:t> </a:t>
            </a:r>
            <a:r>
              <a:rPr lang="en-US" baseline="0" dirty="0" err="1"/>
              <a:t>atskiru</a:t>
            </a:r>
            <a:r>
              <a:rPr lang="en-US" baseline="0" dirty="0"/>
              <a:t> KT, </a:t>
            </a:r>
            <a:r>
              <a:rPr lang="en-US" baseline="0" dirty="0" err="1"/>
              <a:t>branduolines</a:t>
            </a:r>
            <a:r>
              <a:rPr lang="en-US" baseline="0" dirty="0"/>
              <a:t> </a:t>
            </a:r>
            <a:r>
              <a:rPr lang="en-US" baseline="0" dirty="0" err="1"/>
              <a:t>medicinos</a:t>
            </a:r>
            <a:r>
              <a:rPr lang="en-US" baseline="0" dirty="0"/>
              <a:t>, MRT </a:t>
            </a:r>
            <a:r>
              <a:rPr lang="en-US" baseline="0" dirty="0" err="1"/>
              <a:t>kongresu</a:t>
            </a:r>
            <a:r>
              <a:rPr lang="en-US" baseline="0" dirty="0"/>
              <a:t>, o </a:t>
            </a:r>
            <a:r>
              <a:rPr lang="en-US" baseline="0" dirty="0" err="1"/>
              <a:t>viskas</a:t>
            </a:r>
            <a:r>
              <a:rPr lang="en-US" baseline="0" dirty="0"/>
              <a:t> bus </a:t>
            </a:r>
            <a:r>
              <a:rPr lang="en-US" baseline="0" dirty="0" err="1"/>
              <a:t>viename</a:t>
            </a:r>
            <a:r>
              <a:rPr lang="en-US" baseline="0" dirty="0"/>
              <a:t> </a:t>
            </a:r>
            <a:r>
              <a:rPr lang="en-US" baseline="0" dirty="0" err="1"/>
              <a:t>dideliame</a:t>
            </a:r>
            <a:r>
              <a:rPr lang="en-US" baseline="0" dirty="0"/>
              <a:t> </a:t>
            </a:r>
            <a:r>
              <a:rPr lang="en-US" baseline="0" dirty="0" err="1"/>
              <a:t>euroechoImaging</a:t>
            </a:r>
            <a:r>
              <a:rPr lang="en-US" baseline="0" dirty="0"/>
              <a:t> </a:t>
            </a:r>
            <a:r>
              <a:rPr lang="en-US" baseline="0" dirty="0" err="1"/>
              <a:t>kongrese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916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</a:t>
            </a:r>
            <a:r>
              <a:rPr lang="lt-LT" dirty="0"/>
              <a:t>dėl</a:t>
            </a:r>
            <a:r>
              <a:rPr lang="lt-LT" baseline="0" dirty="0"/>
              <a:t> tiek daug vaizdų </a:t>
            </a:r>
            <a:r>
              <a:rPr lang="en-US" baseline="0" dirty="0"/>
              <a:t>2</a:t>
            </a:r>
            <a:r>
              <a:rPr lang="lt-LT" baseline="0" dirty="0"/>
              <a:t>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51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Explicit </a:t>
            </a:r>
            <a:r>
              <a:rPr lang="lt-LT" dirty="0"/>
              <a:t>– aiškūs vertinimo kriterijai; </a:t>
            </a:r>
            <a:r>
              <a:rPr lang="en-US" dirty="0"/>
              <a:t>WMSI</a:t>
            </a:r>
            <a:r>
              <a:rPr lang="lt-LT" dirty="0"/>
              <a:t> sienelių judesio balų indeksas, jo pokytis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48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 </a:t>
            </a:r>
            <a:r>
              <a:rPr lang="en-GB" dirty="0" err="1" smtClean="0"/>
              <a:t>linijos</a:t>
            </a:r>
            <a:r>
              <a:rPr lang="en-GB" dirty="0" smtClean="0"/>
              <a:t> </a:t>
            </a:r>
            <a:r>
              <a:rPr lang="en-GB" dirty="0" err="1" smtClean="0"/>
              <a:t>gali</a:t>
            </a:r>
            <a:r>
              <a:rPr lang="en-GB" dirty="0" smtClean="0"/>
              <a:t> b</a:t>
            </a:r>
            <a:r>
              <a:rPr lang="lt-LT" dirty="0" smtClean="0"/>
              <a:t>ūti</a:t>
            </a:r>
            <a:r>
              <a:rPr lang="lt-LT" baseline="0" dirty="0" smtClean="0"/>
              <a:t> specifinis žymuo kardiogeninės kimės dusulio. Norma krūvio ramybės skirtumo iki č.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48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KS jėga arba dar vadinamas elastingumas yra</a:t>
            </a:r>
            <a:r>
              <a:rPr lang="lt-LT" baseline="0" dirty="0" smtClean="0"/>
              <a:t> skilvelio vidinio kontraktiliškumo matas. Ji apskaičiuojama...KS kontraktilinis rezervas yra santykis streso ir ramybės KS jėgos. Patologinis KSKR kai jis yra &lt;</a:t>
            </a:r>
            <a:r>
              <a:rPr lang="en-GB" baseline="0" dirty="0" smtClean="0"/>
              <a:t>2</a:t>
            </a:r>
            <a:r>
              <a:rPr lang="lt-LT" baseline="0" dirty="0" smtClean="0"/>
              <a:t>.0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5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Naudojant</a:t>
            </a:r>
            <a:r>
              <a:rPr lang="en-GB" dirty="0" smtClean="0"/>
              <a:t> </a:t>
            </a:r>
            <a:r>
              <a:rPr lang="en-GB" dirty="0" err="1" smtClean="0"/>
              <a:t>parametra</a:t>
            </a:r>
            <a:r>
              <a:rPr lang="en-GB" dirty="0" smtClean="0"/>
              <a:t> </a:t>
            </a:r>
            <a:r>
              <a:rPr lang="en-GB" dirty="0" err="1" smtClean="0"/>
              <a:t>galima</a:t>
            </a:r>
            <a:r>
              <a:rPr lang="en-GB" dirty="0" smtClean="0"/>
              <a:t> </a:t>
            </a:r>
            <a:r>
              <a:rPr lang="en-GB" dirty="0" err="1" smtClean="0"/>
              <a:t>nustatyti</a:t>
            </a:r>
            <a:r>
              <a:rPr lang="en-GB" dirty="0" smtClean="0"/>
              <a:t> </a:t>
            </a:r>
            <a:r>
              <a:rPr lang="en-GB" dirty="0" err="1" smtClean="0"/>
              <a:t>subklinikinesistoline</a:t>
            </a:r>
            <a:r>
              <a:rPr lang="en-GB" dirty="0" smtClean="0"/>
              <a:t> </a:t>
            </a:r>
            <a:r>
              <a:rPr lang="en-GB" dirty="0" err="1" smtClean="0"/>
              <a:t>disfunkcija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55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Feasibility</a:t>
            </a:r>
            <a:r>
              <a:rPr lang="lt-LT" dirty="0"/>
              <a:t>: </a:t>
            </a:r>
            <a:r>
              <a:rPr lang="lt-LT" dirty="0" smtClean="0"/>
              <a:t>įvykdomumas</a:t>
            </a:r>
            <a:r>
              <a:rPr lang="en-US" dirty="0" smtClean="0"/>
              <a:t>; kod4l 6ilta 6irdis, tod4l </a:t>
            </a:r>
            <a:r>
              <a:rPr lang="en-US" dirty="0" err="1" smtClean="0"/>
              <a:t>kad</a:t>
            </a:r>
            <a:r>
              <a:rPr lang="en-US" dirty="0" smtClean="0"/>
              <a:t> </a:t>
            </a:r>
            <a:r>
              <a:rPr lang="en-US" dirty="0" err="1" smtClean="0"/>
              <a:t>pakyla</a:t>
            </a:r>
            <a:r>
              <a:rPr lang="en-US" dirty="0" smtClean="0"/>
              <a:t> del </a:t>
            </a:r>
            <a:r>
              <a:rPr lang="en-US" dirty="0" err="1" smtClean="0"/>
              <a:t>hiperemijos</a:t>
            </a:r>
            <a:r>
              <a:rPr lang="en-US" dirty="0" smtClean="0"/>
              <a:t> </a:t>
            </a:r>
            <a:r>
              <a:rPr lang="en-US" dirty="0" err="1" smtClean="0"/>
              <a:t>lokali</a:t>
            </a:r>
            <a:r>
              <a:rPr lang="en-US" dirty="0" smtClean="0"/>
              <a:t> </a:t>
            </a:r>
            <a:r>
              <a:rPr lang="en-US" dirty="0" err="1" smtClean="0"/>
              <a:t>miokardo</a:t>
            </a:r>
            <a:r>
              <a:rPr lang="en-US" dirty="0" smtClean="0"/>
              <a:t> </a:t>
            </a:r>
            <a:r>
              <a:rPr lang="en-US" dirty="0" err="1" smtClean="0"/>
              <a:t>temperatura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34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Rodiklis</a:t>
            </a:r>
            <a:r>
              <a:rPr lang="en-US" dirty="0" smtClean="0"/>
              <a:t> </a:t>
            </a:r>
            <a:r>
              <a:rPr lang="en-US" dirty="0" err="1" smtClean="0"/>
              <a:t>gali</a:t>
            </a:r>
            <a:r>
              <a:rPr lang="en-US" dirty="0" smtClean="0"/>
              <a:t> </a:t>
            </a:r>
            <a:r>
              <a:rPr lang="en-US" dirty="0" err="1" smtClean="0"/>
              <a:t>sumazeti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normalioms</a:t>
            </a:r>
            <a:r>
              <a:rPr lang="en-US" baseline="0" dirty="0" smtClean="0"/>
              <a:t> VA, </a:t>
            </a:r>
            <a:r>
              <a:rPr lang="en-US" baseline="0" dirty="0" err="1" smtClean="0"/>
              <a:t>pvz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neisemine</a:t>
            </a:r>
            <a:r>
              <a:rPr lang="en-US" baseline="0" dirty="0" smtClean="0"/>
              <a:t> DKMP, HKMP, IIFSN, AS, </a:t>
            </a:r>
            <a:r>
              <a:rPr lang="en-US" baseline="0" dirty="0" err="1" smtClean="0"/>
              <a:t>umus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transplantuotos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sirdies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atmetimas</a:t>
            </a:r>
            <a:r>
              <a:rPr lang="en-US" baseline="0" dirty="0" smtClean="0"/>
              <a:t>…</a:t>
            </a:r>
            <a:r>
              <a:rPr lang="en-US" baseline="0" dirty="0" err="1" smtClean="0"/>
              <a:t>t.y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bukles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kuriu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pakinta</a:t>
            </a:r>
            <a:r>
              <a:rPr lang="en-US" baseline="0" dirty="0" smtClean="0"/>
              <a:t> VA </a:t>
            </a:r>
            <a:r>
              <a:rPr lang="en-US" baseline="0" dirty="0" err="1" smtClean="0"/>
              <a:t>mikrocirkuliacija</a:t>
            </a:r>
            <a:r>
              <a:rPr lang="en-US" baseline="0" dirty="0" smtClean="0"/>
              <a:t>. Gera </a:t>
            </a:r>
            <a:r>
              <a:rPr lang="en-US" baseline="0" dirty="0" err="1" smtClean="0"/>
              <a:t>koreliacija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invaziniu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ismatuoti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koronarines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tekmes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rezervu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Naudotinas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rizikos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stratifikacijai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jautrus</a:t>
            </a:r>
            <a:r>
              <a:rPr lang="en-US" baseline="0" dirty="0" smtClean="0"/>
              <a:t> bet </a:t>
            </a:r>
            <a:r>
              <a:rPr lang="en-US" baseline="0" dirty="0" err="1" smtClean="0"/>
              <a:t>maziau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specifiskas</a:t>
            </a:r>
            <a:r>
              <a:rPr lang="en-US" baseline="0" dirty="0" smtClean="0"/>
              <a:t> KSL </a:t>
            </a:r>
            <a:r>
              <a:rPr lang="en-US" baseline="0" dirty="0" err="1" smtClean="0"/>
              <a:t>nustatyme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0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Visu</a:t>
            </a:r>
            <a:r>
              <a:rPr lang="en-GB" dirty="0" smtClean="0"/>
              <a:t> </a:t>
            </a:r>
            <a:r>
              <a:rPr lang="en-GB" dirty="0" err="1" smtClean="0"/>
              <a:t>keturiu</a:t>
            </a:r>
            <a:r>
              <a:rPr lang="en-GB" dirty="0" smtClean="0"/>
              <a:t> </a:t>
            </a:r>
            <a:r>
              <a:rPr lang="en-GB" dirty="0" err="1" smtClean="0"/>
              <a:t>parametru</a:t>
            </a:r>
            <a:r>
              <a:rPr lang="en-GB" dirty="0" smtClean="0"/>
              <a:t> </a:t>
            </a:r>
            <a:r>
              <a:rPr lang="en-GB" dirty="0" err="1" smtClean="0"/>
              <a:t>itraukimas</a:t>
            </a:r>
            <a:r>
              <a:rPr lang="en-GB" dirty="0" smtClean="0"/>
              <a:t> I </a:t>
            </a:r>
            <a:r>
              <a:rPr lang="en-GB" dirty="0" err="1" smtClean="0"/>
              <a:t>viena</a:t>
            </a:r>
            <a:r>
              <a:rPr lang="en-GB" dirty="0" smtClean="0"/>
              <a:t> one stop shop </a:t>
            </a:r>
            <a:r>
              <a:rPr lang="en-GB" dirty="0" err="1" smtClean="0"/>
              <a:t>poziuri</a:t>
            </a:r>
            <a:r>
              <a:rPr lang="en-GB" dirty="0" smtClean="0"/>
              <a:t> </a:t>
            </a:r>
            <a:r>
              <a:rPr lang="en-GB" dirty="0" err="1" smtClean="0"/>
              <a:t>padidina</a:t>
            </a:r>
            <a:r>
              <a:rPr lang="en-GB" dirty="0" smtClean="0"/>
              <a:t> KE </a:t>
            </a:r>
            <a:r>
              <a:rPr lang="en-GB" dirty="0" err="1" smtClean="0"/>
              <a:t>potenciala</a:t>
            </a:r>
            <a:r>
              <a:rPr lang="en-GB" dirty="0" smtClean="0"/>
              <a:t> </a:t>
            </a:r>
            <a:r>
              <a:rPr lang="en-GB" dirty="0" err="1" smtClean="0"/>
              <a:t>stratifikuoti</a:t>
            </a:r>
            <a:r>
              <a:rPr lang="en-GB" dirty="0" smtClean="0"/>
              <a:t> </a:t>
            </a:r>
            <a:r>
              <a:rPr lang="en-GB" dirty="0" err="1" smtClean="0"/>
              <a:t>rizika</a:t>
            </a:r>
            <a:r>
              <a:rPr lang="en-GB" dirty="0" smtClean="0"/>
              <a:t>. </a:t>
            </a:r>
            <a:r>
              <a:rPr lang="en-GB" dirty="0" err="1" smtClean="0"/>
              <a:t>Rizikos</a:t>
            </a:r>
            <a:r>
              <a:rPr lang="en-GB" dirty="0" smtClean="0"/>
              <a:t> </a:t>
            </a:r>
            <a:r>
              <a:rPr lang="en-GB" dirty="0" err="1" smtClean="0"/>
              <a:t>stratifikacija</a:t>
            </a:r>
            <a:r>
              <a:rPr lang="en-GB" dirty="0" smtClean="0"/>
              <a:t> </a:t>
            </a:r>
            <a:r>
              <a:rPr lang="en-GB" dirty="0" err="1" smtClean="0"/>
              <a:t>nuo</a:t>
            </a:r>
            <a:r>
              <a:rPr lang="en-GB" dirty="0" smtClean="0"/>
              <a:t> </a:t>
            </a:r>
            <a:r>
              <a:rPr lang="en-GB" dirty="0" err="1" smtClean="0"/>
              <a:t>dvieju</a:t>
            </a:r>
            <a:r>
              <a:rPr lang="en-GB" dirty="0" smtClean="0"/>
              <a:t> </a:t>
            </a:r>
            <a:r>
              <a:rPr lang="en-GB" dirty="0" err="1" smtClean="0"/>
              <a:t>spalvu</a:t>
            </a:r>
            <a:r>
              <a:rPr lang="en-GB" dirty="0" smtClean="0"/>
              <a:t> </a:t>
            </a:r>
            <a:r>
              <a:rPr lang="en-GB" dirty="0" err="1" smtClean="0"/>
              <a:t>tampa</a:t>
            </a:r>
            <a:r>
              <a:rPr lang="en-GB" dirty="0" smtClean="0"/>
              <a:t> </a:t>
            </a:r>
            <a:r>
              <a:rPr lang="en-GB" dirty="0" err="1" smtClean="0"/>
              <a:t>spalvota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FCF5-B2F2-4444-9CA9-FD815321719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83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3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3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38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8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31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24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57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55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0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7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BF698-8280-497C-9382-0799D154FD11}" type="datetimeFigureOut">
              <a:rPr lang="en-GB" smtClean="0"/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C3CF-44F2-43DA-A1FE-3B4F3D817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09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6186616" cy="2387600"/>
          </a:xfrm>
        </p:spPr>
        <p:txBody>
          <a:bodyPr>
            <a:normAutofit fontScale="90000"/>
          </a:bodyPr>
          <a:lstStyle/>
          <a:p>
            <a:r>
              <a:rPr lang="lt-LT" b="1" dirty="0"/>
              <a:t>Įspūdžiai iš EuroEcho-Imaging </a:t>
            </a:r>
            <a:r>
              <a:rPr lang="en-US" b="1" dirty="0"/>
              <a:t>2018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989" y="3758557"/>
            <a:ext cx="9144000" cy="1655762"/>
          </a:xfrm>
        </p:spPr>
        <p:txBody>
          <a:bodyPr/>
          <a:lstStyle/>
          <a:p>
            <a:r>
              <a:rPr lang="en-GB" dirty="0" err="1"/>
              <a:t>Sigita</a:t>
            </a:r>
            <a:r>
              <a:rPr lang="en-GB" dirty="0"/>
              <a:t> </a:t>
            </a:r>
            <a:r>
              <a:rPr lang="en-GB" dirty="0" err="1"/>
              <a:t>Glaveckait</a:t>
            </a:r>
            <a:r>
              <a:rPr lang="lt-LT" dirty="0"/>
              <a:t>ė</a:t>
            </a:r>
          </a:p>
          <a:p>
            <a:r>
              <a:rPr lang="en-US" dirty="0"/>
              <a:t>2018-12-10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351" t="12965" r="4595"/>
          <a:stretch/>
        </p:blipFill>
        <p:spPr>
          <a:xfrm>
            <a:off x="7537622" y="27379"/>
            <a:ext cx="4094205" cy="676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8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0249" y="532283"/>
            <a:ext cx="11063260" cy="53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4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92175" y="515938"/>
            <a:ext cx="11299825" cy="55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9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765"/>
            <a:ext cx="12192000" cy="60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1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211"/>
          <a:stretch/>
        </p:blipFill>
        <p:spPr>
          <a:xfrm>
            <a:off x="0" y="329894"/>
            <a:ext cx="12192000" cy="61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8906" y="288324"/>
            <a:ext cx="10634319" cy="5476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0526" y="5869577"/>
            <a:ext cx="978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According </a:t>
            </a:r>
            <a:r>
              <a:rPr lang="lt-LT" dirty="0" smtClean="0"/>
              <a:t>LVCR mild dysfunction (</a:t>
            </a:r>
            <a:r>
              <a:rPr lang="en-US" dirty="0" smtClean="0"/>
              <a:t>1,5 – 2,0), moderate (1,01-1,49), severe dysfunction (≤1,0)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184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50"/>
            <a:ext cx="12192000" cy="6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65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4" y="0"/>
            <a:ext cx="11870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Pakeisti</a:t>
            </a:r>
            <a:endParaRPr lang="en-GB" dirty="0"/>
          </a:p>
        </p:txBody>
      </p:sp>
      <p:sp>
        <p:nvSpPr>
          <p:cNvPr id="11" name="Turinio vietos rezervavimo ženklas 10">
            <a:extLst>
              <a:ext uri="{FF2B5EF4-FFF2-40B4-BE49-F238E27FC236}">
                <a16:creationId xmlns:a16="http://schemas.microsoft.com/office/drawing/2014/main" xmlns="" id="{455A8DCB-7B83-4829-BF46-131CAE4AC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CBC16D3E-E940-4CA9-9B3F-93F6F608D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74" y="613416"/>
            <a:ext cx="11230651" cy="56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19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47"/>
          <a:stretch/>
        </p:blipFill>
        <p:spPr>
          <a:xfrm>
            <a:off x="639110" y="194532"/>
            <a:ext cx="11148326" cy="57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10</a:t>
            </a:r>
            <a:r>
              <a:rPr lang="en-GB" b="1" dirty="0"/>
              <a:t> </a:t>
            </a:r>
            <a:r>
              <a:rPr lang="en-GB" b="1" dirty="0" err="1"/>
              <a:t>protokol</a:t>
            </a:r>
            <a:r>
              <a:rPr lang="lt-LT" b="1" dirty="0"/>
              <a:t>ų, </a:t>
            </a:r>
            <a:r>
              <a:rPr lang="en-US" b="1" dirty="0"/>
              <a:t>10 </a:t>
            </a:r>
            <a:r>
              <a:rPr lang="en-US" b="1" dirty="0" err="1"/>
              <a:t>lig</a:t>
            </a:r>
            <a:r>
              <a:rPr lang="lt-LT" b="1" dirty="0"/>
              <a:t>ų</a:t>
            </a:r>
            <a:r>
              <a:rPr lang="lt-LT" dirty="0"/>
              <a:t>: nuo laidinio telefono iki išmaniojo telefono</a:t>
            </a:r>
            <a:endParaRPr lang="en-GB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6CF01D58-6063-4230-8E76-25970C45F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46" t="52711" r="33321" b="7301"/>
          <a:stretch/>
        </p:blipFill>
        <p:spPr>
          <a:xfrm>
            <a:off x="2840855" y="1811045"/>
            <a:ext cx="653142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383396"/>
            <a:ext cx="4376351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Milanas</a:t>
            </a:r>
            <a:r>
              <a:rPr lang="en-US" b="1" dirty="0"/>
              <a:t> </a:t>
            </a:r>
            <a:r>
              <a:rPr lang="lt-LT" b="1" dirty="0"/>
              <a:t>pasiruošęs šventėms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2033" y="189470"/>
            <a:ext cx="4834969" cy="646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8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FKE + </a:t>
            </a:r>
            <a:r>
              <a:rPr lang="en-US" b="1" dirty="0" err="1"/>
              <a:t>spiroergometrija</a:t>
            </a:r>
            <a:r>
              <a:rPr lang="en-US" b="1" dirty="0"/>
              <a:t> - </a:t>
            </a:r>
            <a:r>
              <a:rPr lang="en-US" b="1" dirty="0" err="1"/>
              <a:t>tiesiogin</a:t>
            </a:r>
            <a:r>
              <a:rPr lang="lt-LT" b="1" dirty="0"/>
              <a:t>ė transliacija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lt-LT" b="1" dirty="0"/>
              <a:t>š Milano ligoninės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2608" r="12529"/>
          <a:stretch/>
        </p:blipFill>
        <p:spPr>
          <a:xfrm>
            <a:off x="3023286" y="1927653"/>
            <a:ext cx="5404022" cy="4740432"/>
          </a:xfrm>
        </p:spPr>
      </p:pic>
    </p:spTree>
    <p:extLst>
      <p:ext uri="{BB962C8B-B14F-4D97-AF65-F5344CB8AC3E}">
        <p14:creationId xmlns:p14="http://schemas.microsoft.com/office/powerpoint/2010/main" val="381298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923" y="2466670"/>
            <a:ext cx="3751048" cy="28535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b="1275"/>
          <a:stretch/>
        </p:blipFill>
        <p:spPr>
          <a:xfrm>
            <a:off x="139337" y="667567"/>
            <a:ext cx="7199313" cy="56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73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236617" y="121784"/>
            <a:ext cx="8628063" cy="648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79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xmlns="" id="{1DC814B0-2F23-43FC-A22C-C8A11AABC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478" t="11090" r="22075" b="3833"/>
          <a:stretch/>
        </p:blipFill>
        <p:spPr>
          <a:xfrm>
            <a:off x="1308717" y="201480"/>
            <a:ext cx="8962748" cy="64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4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HKMP posteri</a:t>
            </a:r>
            <a:endParaRPr lang="en-GB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C0D0912A-5470-4C7B-82C3-377C2BDB4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6" t="12519" r="14041" b="5058"/>
          <a:stretch/>
        </p:blipFill>
        <p:spPr>
          <a:xfrm>
            <a:off x="754603" y="550415"/>
            <a:ext cx="10679836" cy="59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81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perspektyvos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i="1" dirty="0"/>
              <a:t>prediction device anatomy interaction using finite element analysis</a:t>
            </a:r>
            <a:endParaRPr lang="en-GB" i="1" dirty="0"/>
          </a:p>
        </p:txBody>
      </p:sp>
      <p:pic>
        <p:nvPicPr>
          <p:cNvPr id="4" name="20181209_114736_16285951312304">
            <a:hlinkClick r:id="" action="ppaction://media"/>
            <a:extLst>
              <a:ext uri="{FF2B5EF4-FFF2-40B4-BE49-F238E27FC236}">
                <a16:creationId xmlns:a16="http://schemas.microsoft.com/office/drawing/2014/main" xmlns="" id="{2146F95F-45B1-406C-80DE-9D3EFDC3D5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688" t="30472" r="29127" b="20767"/>
          <a:stretch/>
        </p:blipFill>
        <p:spPr>
          <a:xfrm>
            <a:off x="2518176" y="1784412"/>
            <a:ext cx="6687967" cy="4873245"/>
          </a:xfrm>
        </p:spPr>
      </p:pic>
    </p:spTree>
    <p:extLst>
      <p:ext uri="{BB962C8B-B14F-4D97-AF65-F5344CB8AC3E}">
        <p14:creationId xmlns:p14="http://schemas.microsoft.com/office/powerpoint/2010/main" val="23185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96091" cy="1325563"/>
          </a:xfrm>
        </p:spPr>
        <p:txBody>
          <a:bodyPr>
            <a:normAutofit/>
          </a:bodyPr>
          <a:lstStyle/>
          <a:p>
            <a:r>
              <a:rPr lang="lt-LT" sz="4000" b="1" dirty="0"/>
              <a:t>Nuo tradicinės link personalizuotos medicinos</a:t>
            </a:r>
            <a:endParaRPr lang="en-GB" sz="4000" b="1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846E3187-81FF-4FA1-8D6B-64D200E96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54" t="25780" r="22879" b="22399"/>
          <a:stretch/>
        </p:blipFill>
        <p:spPr>
          <a:xfrm>
            <a:off x="1214938" y="1482570"/>
            <a:ext cx="9139384" cy="491823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C822BCEB-CE78-47DD-AE63-DA895F934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19" t="34852" r="23375" b="31547"/>
          <a:stretch/>
        </p:blipFill>
        <p:spPr>
          <a:xfrm>
            <a:off x="8516645" y="0"/>
            <a:ext cx="3675355" cy="1325563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17BA313B-AA17-445E-83B8-CAD332CAD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47" t="33527" r="23180" b="15598"/>
          <a:stretch/>
        </p:blipFill>
        <p:spPr>
          <a:xfrm>
            <a:off x="1214937" y="1482570"/>
            <a:ext cx="9173185" cy="49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3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33" y="271118"/>
            <a:ext cx="4523895" cy="602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740" y="1022981"/>
            <a:ext cx="6423618" cy="48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2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7" y="32158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Viena</a:t>
            </a:r>
            <a:r>
              <a:rPr lang="en-US" sz="5400" b="1" dirty="0"/>
              <a:t> </a:t>
            </a:r>
            <a:r>
              <a:rPr lang="en-US" sz="5400" b="1" dirty="0" err="1"/>
              <a:t>laukia</a:t>
            </a:r>
            <a:r>
              <a:rPr lang="en-US" sz="5400" b="1" dirty="0"/>
              <a:t> </a:t>
            </a:r>
            <a:r>
              <a:rPr lang="en-US" sz="5400" b="1" dirty="0" err="1"/>
              <a:t>kitais</a:t>
            </a:r>
            <a:r>
              <a:rPr lang="en-US" sz="5400" b="1" dirty="0"/>
              <a:t> </a:t>
            </a:r>
            <a:r>
              <a:rPr lang="en-US" sz="5400" b="1" dirty="0" err="1"/>
              <a:t>metais</a:t>
            </a:r>
            <a:r>
              <a:rPr lang="en-US" sz="5400" b="1" dirty="0"/>
              <a:t>…</a:t>
            </a:r>
            <a:endParaRPr lang="en-GB" sz="5400" b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AB6C167F-BCCF-43BA-8D8F-5C6732366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2" y="1690688"/>
            <a:ext cx="3958499" cy="2836924"/>
          </a:xfr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5BB13E6D-11A6-4CC1-81B0-590D8FD46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228" t="27314" r="23471" b="23236"/>
          <a:stretch/>
        </p:blipFill>
        <p:spPr>
          <a:xfrm>
            <a:off x="4479793" y="2343704"/>
            <a:ext cx="7468119" cy="38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5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36"/>
            <a:ext cx="12192000" cy="67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630"/>
          <a:stretch/>
        </p:blipFill>
        <p:spPr>
          <a:xfrm>
            <a:off x="716692" y="255288"/>
            <a:ext cx="10329863" cy="63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97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268627" y="322005"/>
            <a:ext cx="8578850" cy="64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3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72937" y="0"/>
            <a:ext cx="7264400" cy="65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07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542" y="189470"/>
            <a:ext cx="11541742" cy="63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3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384" y="599270"/>
            <a:ext cx="8691065" cy="625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9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58834" y="446768"/>
            <a:ext cx="8247017" cy="612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1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389</Words>
  <Application>Microsoft Office PowerPoint</Application>
  <PresentationFormat>Widescreen</PresentationFormat>
  <Paragraphs>42</Paragraphs>
  <Slides>28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Įspūdžiai iš EuroEcho-Imaging 2018</vt:lpstr>
      <vt:lpstr>Milanas pasiruošęs šventėms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Pakeisti</vt:lpstr>
      <vt:lpstr>PowerPoint Presentation</vt:lpstr>
      <vt:lpstr>10 protokolų, 10 ligų: nuo laidinio telefono iki išmaniojo telefono</vt:lpstr>
      <vt:lpstr>FKE + spiroergometrija - tiesioginė transliacija iš Milano ligoninės</vt:lpstr>
      <vt:lpstr>PowerPoint Presentation</vt:lpstr>
      <vt:lpstr>PowerPoint Presentation</vt:lpstr>
      <vt:lpstr>PowerPoint Presentation</vt:lpstr>
      <vt:lpstr>HKMP posteri</vt:lpstr>
      <vt:lpstr>Ateities perspektyvos - prediction device anatomy interaction using finite element analysis</vt:lpstr>
      <vt:lpstr>Nuo tradicinės link personalizuotos medicinos</vt:lpstr>
      <vt:lpstr>PowerPoint Presentation</vt:lpstr>
      <vt:lpstr>Viena laukia kitais metais…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Įspūdžiai iš EuroEcho-Imaging 2018</dc:title>
  <dc:creator>user</dc:creator>
  <cp:lastModifiedBy>user</cp:lastModifiedBy>
  <cp:revision>29</cp:revision>
  <dcterms:created xsi:type="dcterms:W3CDTF">2018-12-07T20:13:12Z</dcterms:created>
  <dcterms:modified xsi:type="dcterms:W3CDTF">2018-12-09T17:15:00Z</dcterms:modified>
</cp:coreProperties>
</file>